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Previsto</c:v>
                </c:pt>
              </c:strCache>
            </c:strRef>
          </c:tx>
          <c:spPr>
            <a:solidFill>
              <a:srgbClr val="6B7280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Avance global</c:v>
                </c:pt>
                <c:pt idx="1">
                  <c:v>Fabricación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D5-49C8-B50F-ADE04557E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rgbClr val="E8740C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Avance global</c:v>
                </c:pt>
                <c:pt idx="1">
                  <c:v>Fabricación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51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D5-49C8-B50F-ADE04557E47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1" i="0" u="none" strike="noStrike">
                <a:solidFill>
                  <a:srgbClr val="333F4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333F48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17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33F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1005840" y="187452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AMPLIACIÓN DE NAVE INDUSTRIAL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05840" y="228600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Estado del proyecto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005840" y="31089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CDD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Informe ejecutivo para Dirección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005840" y="3794760"/>
            <a:ext cx="128016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05840" y="42062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Fecha del informe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05840" y="44805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25/10/2026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611880" y="42062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Periodo analizado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11880" y="44805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02/09 – 25/10/2026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17920" y="42062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 previsto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217920" y="44805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30/11/2026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823960" y="42062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Estado general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823960" y="44805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 ejecución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05840" y="6035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0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Fuente exclusiva: Informe_Proyecto_BAYO_FINAL.docx y Seguimiento_Proyecto_BAYO.xlsx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CONTEXTO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Qué estamos siguiendo y con qué información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640080" y="160020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 proyecto está en ejecución y el seguimiento se apoya en dos fuentes ya contrastadas.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3383280" cy="265176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148840"/>
            <a:ext cx="3383280" cy="73152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914400" y="237744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Alcance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914400" y="283464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Ampliación de nave industrial con estructura metálica. Cinco ámbitos en seguimiento: oficina técnica, compras, fabricación, calidad y expedición/montaje.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79392" y="2148840"/>
            <a:ext cx="3383280" cy="265176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4279392" y="2148840"/>
            <a:ext cx="3383280" cy="73152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4553712" y="237744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Horizonte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553712" y="283464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Periodo analizado 02/09–25/10/2026. Fin previsto del proyecto: 30/11/2026. Primera expedición 03/11 e inicio de montaje 06/11.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918704" y="2148840"/>
            <a:ext cx="3383280" cy="265176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7918704" y="2148840"/>
            <a:ext cx="3383280" cy="73152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193024" y="237744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Fuentes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193024" y="283464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Informe narrativo de seguimiento y Excel de control, ya contrastados entre sí. Los datos no disponibles figuran como «No indicado».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5120640"/>
            <a:ext cx="10881360" cy="731520"/>
          </a:xfrm>
          <a:prstGeom prst="rect">
            <a:avLst/>
          </a:prstGeom>
          <a:solidFill>
            <a:srgbClr val="FBE6D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914400" y="52578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Limitación de partida: las fuentes identifican impactos posibles, pero no cuantifican su efecto temporal ni económico.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SITUACIÓN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 proyecto avanza 7 puntos por debajo de lo previsto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640080" y="160020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desviación se concentra en fabricación; aún no se confirma si es recuperable sin tocar el calendario.</a:t>
            </a:r>
            <a:endParaRPr lang="en-US" sz="1500" dirty="0"/>
          </a:p>
        </p:txBody>
      </p:sp>
      <p:graphicFrame>
        <p:nvGraphicFramePr>
          <p:cNvPr id="7" name="Chart 0" descr="Chart"/>
          <p:cNvGraphicFramePr/>
          <p:nvPr>
            <p:extLst>
              <p:ext uri="{D42A27DB-BD31-4B8C-83A1-F6EECF244321}">
                <p14:modId xmlns:p14="http://schemas.microsoft.com/office/powerpoint/2010/main" val="1345919323"/>
              </p:ext>
            </p:extLst>
          </p:nvPr>
        </p:nvGraphicFramePr>
        <p:xfrm>
          <a:off x="548640" y="2103120"/>
          <a:ext cx="658368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7498080" y="2148840"/>
            <a:ext cx="4023360" cy="105156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6"/>
          <p:cNvSpPr/>
          <p:nvPr/>
        </p:nvSpPr>
        <p:spPr>
          <a:xfrm>
            <a:off x="7498080" y="2148840"/>
            <a:ext cx="82296" cy="105156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7726680" y="22402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-7 pp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726680" y="267919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Desviación del avance global (51 % real / 58 % previsto)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498080" y="3337560"/>
            <a:ext cx="4023360" cy="105156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0"/>
          <p:cNvSpPr/>
          <p:nvPr/>
        </p:nvSpPr>
        <p:spPr>
          <a:xfrm>
            <a:off x="7498080" y="3337560"/>
            <a:ext cx="82296" cy="105156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7726680" y="342900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54 %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726680" y="386791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Avance de fabricación frente al 61 % previsto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498080" y="4526280"/>
            <a:ext cx="4023360" cy="105156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4"/>
          <p:cNvSpPr/>
          <p:nvPr/>
        </p:nvSpPr>
        <p:spPr>
          <a:xfrm>
            <a:off x="7498080" y="4526280"/>
            <a:ext cx="82296" cy="105156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Text 15"/>
          <p:cNvSpPr/>
          <p:nvPr/>
        </p:nvSpPr>
        <p:spPr>
          <a:xfrm>
            <a:off x="7726680" y="461772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78 %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7726680" y="505663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Tornillería de alta resistencia recibida; 22 % pendiente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498080" y="57150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Fabricación es el principal desfase respecto a planificación.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HALLAZGOS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 trabajo avanza, pero quedan puntos abiertos en cada ámbito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91640"/>
          <a:ext cx="10881360" cy="4270248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Ámbito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Lo que está resuelto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4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Lo que sigue abierto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4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Oficina técnica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Ingeniería de detalle prácticamente finalizada; modelado y documentación emitidos.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Unión D-17 sin validar y dos planos de montaje a revisar por cambio del cliente.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Compras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Perfiles y chapa S355 recibidos y disponibles, sin incidencias comunicadas.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22 % de tornillería pendiente; segundo lote previsto para el 29/10.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Fabricación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 han priorizado los conjuntos de la primera expedición.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54 % frente al 61 % previsto; dos paradas cortas, sin paro general de línea.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Calidad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Controles dimensionales sin desviaciones generalizadas.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Dos uniones soldadas pendientes de reinspección por ultrasonidos (27/10).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Expedición y montaje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Preparación logística iniciada para el envío del 03/11.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Falta confirmar conjuntos del primer envío y accesos/descarga con el cliente.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0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40080" y="589788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Ningún ámbito está bloqueado; el riesgo está en la acumulación de puntos abiertos sobre las fechas de noviembre.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RIESGOS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Cinco riesgos abiertos convergen sobre la expedición del 03/11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ELEMENTO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108960" y="16459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SITUACIÓN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309360" y="16459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IMPACTO POSIBLE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692640" y="16459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ESTADO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2011680"/>
            <a:ext cx="10881360" cy="621792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640080" y="2011680"/>
            <a:ext cx="64008" cy="621792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68680" y="214884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Detalle D-17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108960" y="2167128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Validación pendiente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2167128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Afecta a una secuencia de fabricación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692640" y="2167128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9692640" y="2167128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Abierto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40080" y="2761488"/>
            <a:ext cx="10881360" cy="62179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640080" y="2761488"/>
            <a:ext cx="64008" cy="621792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868680" y="2898648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Tornillería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108960" y="2916936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22 % pendiente de recepción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309360" y="2916936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Preparación de conjuntos y expedición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692640" y="2916936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6B728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9692640" y="29169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Seguimiento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40080" y="3511296"/>
            <a:ext cx="10881360" cy="621792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640080" y="3511296"/>
            <a:ext cx="64008" cy="621792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868680" y="3648456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Fabricación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108960" y="3666744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54 % real frente a 61 % previsto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309360" y="3666744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Compresión del calendario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692640" y="3666744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Text 28"/>
          <p:cNvSpPr/>
          <p:nvPr/>
        </p:nvSpPr>
        <p:spPr>
          <a:xfrm>
            <a:off x="9692640" y="3666744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Abierto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40080" y="4261104"/>
            <a:ext cx="10881360" cy="62179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640080" y="4261104"/>
            <a:ext cx="64008" cy="621792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Text 31"/>
          <p:cNvSpPr/>
          <p:nvPr/>
        </p:nvSpPr>
        <p:spPr>
          <a:xfrm>
            <a:off x="868680" y="4398264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Calidad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3108960" y="4416552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 soldaduras pendientes de reinspección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309360" y="4416552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Liberación de conjuntos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9692640" y="4416552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Text 35"/>
          <p:cNvSpPr/>
          <p:nvPr/>
        </p:nvSpPr>
        <p:spPr>
          <a:xfrm>
            <a:off x="9692640" y="4416552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Abierto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40080" y="5010912"/>
            <a:ext cx="10881360" cy="621792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640080" y="5010912"/>
            <a:ext cx="64008" cy="621792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Text 38"/>
          <p:cNvSpPr/>
          <p:nvPr/>
        </p:nvSpPr>
        <p:spPr>
          <a:xfrm>
            <a:off x="868680" y="514807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Montaje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3108960" y="516636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Acceso y descarga por confirmar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309360" y="5166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Inicio de trabajos en obra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9692640" y="5166360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6B728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Text 42"/>
          <p:cNvSpPr/>
          <p:nvPr/>
        </p:nvSpPr>
        <p:spPr>
          <a:xfrm>
            <a:off x="9692640" y="5166360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Pendiente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640080" y="585216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Las fuentes identifican estos impactos como posibles, pero no cuantifican su efecto temporal ni económico.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DECISIONES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Dirección debe cerrar cinco decisiones hoy sin responsable asignado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640080" y="1691640"/>
            <a:ext cx="5303520" cy="118872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868680" y="1984248"/>
            <a:ext cx="566928" cy="566928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868680" y="198424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00200" y="180136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Validación técnica de D-17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600200" y="2112264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Cerrar la solución y emitir la revisión.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600200" y="246888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Pendiente: Sin responsable definitivo ni fecha concreta de cierre.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217920" y="1691640"/>
            <a:ext cx="5303520" cy="118872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6446520" y="1984248"/>
            <a:ext cx="566928" cy="566928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6446520" y="198424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178040" y="180136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Recuperación de fabricación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78040" y="2112264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Validar un escenario de recuperación y su impacto en expediciones.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178040" y="246888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Pendiente: No existe todavía un escenario de fechas validado.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40080" y="3017520"/>
            <a:ext cx="5303520" cy="118872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868680" y="3310128"/>
            <a:ext cx="566928" cy="566928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868680" y="331012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600200" y="312724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Logística de montaje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600200" y="3438144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Confirmar con el cliente zona de descarga y acceso de medios auxiliares.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600200" y="379476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Pendiente: No consta responsable de coordinación.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17920" y="3017520"/>
            <a:ext cx="5303520" cy="118872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6446520" y="3310128"/>
            <a:ext cx="566928" cy="566928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6446520" y="331012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178040" y="312724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Revisión de planos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178040" y="3438144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Determinar el impacto de las dos revisiones pedidas por el cliente.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178040" y="379476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Pendiente: Impacto en horas y económico sin cuantificar.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0080" y="4343400"/>
            <a:ext cx="5303520" cy="1188720"/>
          </a:xfrm>
          <a:prstGeom prst="rect">
            <a:avLst/>
          </a:prstGeom>
          <a:solidFill>
            <a:srgbClr val="F2F3F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Shape 29"/>
          <p:cNvSpPr/>
          <p:nvPr/>
        </p:nvSpPr>
        <p:spPr>
          <a:xfrm>
            <a:off x="868680" y="4636008"/>
            <a:ext cx="566928" cy="566928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Text 30"/>
          <p:cNvSpPr/>
          <p:nvPr/>
        </p:nvSpPr>
        <p:spPr>
          <a:xfrm>
            <a:off x="868680" y="46360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600200" y="445312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Reinspección de soldaduras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600200" y="4764024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Determinar si es necesaria reparación tras la reinspección.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600200" y="512064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Pendiente: La necesidad de reparación sigue sin confirmar.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217920" y="4343400"/>
            <a:ext cx="5303520" cy="1188720"/>
          </a:xfrm>
          <a:prstGeom prst="rect">
            <a:avLst/>
          </a:prstGeom>
          <a:solidFill>
            <a:srgbClr val="FBE6D2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Text 35"/>
          <p:cNvSpPr/>
          <p:nvPr/>
        </p:nvSpPr>
        <p:spPr>
          <a:xfrm>
            <a:off x="6537960" y="4526280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Decisión de Dirección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537960" y="484632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Asignar responsable y fecha de compromiso a cada una de las cinco decisiones abiertas.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PRÓXIMOS PASOS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Las próximas dos semanas deciden el calendario de noviembre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868680" y="2377440"/>
            <a:ext cx="10149840" cy="54864"/>
          </a:xfrm>
          <a:prstGeom prst="rect">
            <a:avLst/>
          </a:prstGeom>
          <a:solidFill>
            <a:srgbClr val="DDE0E4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1463040" y="2221992"/>
            <a:ext cx="365760" cy="365760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68580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27/10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788920"/>
            <a:ext cx="1920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Reinspección por ultrasonidos de las dos uniones soldadas pendientes.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66160" y="2221992"/>
            <a:ext cx="365760" cy="365760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278892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29/10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788920" y="2788920"/>
            <a:ext cx="1920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Fecha prevista del segundo lote de tornillería de alta resistencia.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669280" y="2221992"/>
            <a:ext cx="365760" cy="365760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489204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Próxima semana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892040" y="2788920"/>
            <a:ext cx="1920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Cierre de la validación del detalle D-17 y emisión de la revisión.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772400" y="2221992"/>
            <a:ext cx="365760" cy="365760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699516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03/11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995160" y="2788920"/>
            <a:ext cx="1920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Primera expedición: requiere confirmar la disponibilidad de los conjuntos.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875520" y="2221992"/>
            <a:ext cx="365760" cy="365760"/>
          </a:xfrm>
          <a:prstGeom prst="ellipse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9098280" y="173736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06/11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098280" y="2788920"/>
            <a:ext cx="1920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Inicio del montaje en obra, sujeto a accesos y zona de descarga.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4572000"/>
            <a:ext cx="10881360" cy="1188720"/>
          </a:xfrm>
          <a:prstGeom prst="rect">
            <a:avLst/>
          </a:prstGeom>
          <a:solidFill>
            <a:srgbClr val="333F4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640080" y="4572000"/>
            <a:ext cx="82296" cy="1188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Text 22"/>
          <p:cNvSpPr/>
          <p:nvPr/>
        </p:nvSpPr>
        <p:spPr>
          <a:xfrm>
            <a:off x="960120" y="4736592"/>
            <a:ext cx="10241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Lectura ejecutiva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60120" y="5029200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información disponible no confirma todavía si la desviación de fabricación puede recuperarse sin afectar al calendario de expedición. Validar ese escenario es el paso que condiciona todos los demás.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40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LÍMITES DE LA INFORMACIÓN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658368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 que hoy no podemos afirmar con las fuentes disponibles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05840" cy="45720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640080" y="160020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Estas lagunas condicionan cualquier compromiso de fecha o coste ante el cliente.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82296" cy="47548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914400" y="2148840"/>
            <a:ext cx="10607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se confirma la capacidad real de recuperar la desviación de fabricación sin modificar el calendario de expedición.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2770632"/>
            <a:ext cx="82296" cy="47548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914400" y="2770632"/>
            <a:ext cx="10607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se confirma si las dos soldaduras pendientes requerirán reparación adicional.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392424"/>
            <a:ext cx="82296" cy="47548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914400" y="3392424"/>
            <a:ext cx="10607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se cuantifica el impacto en horas de oficina técnica ni el económico de las modificaciones de planos.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4014216"/>
            <a:ext cx="82296" cy="47548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914400" y="4014216"/>
            <a:ext cx="10607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se identifica al responsable definitivo de coordinar la validación del acceso a obra.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636008"/>
            <a:ext cx="82296" cy="47548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914400" y="4636008"/>
            <a:ext cx="10607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se aporta cuantificación temporal ni económica de los riesgos abiertos.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5257800"/>
            <a:ext cx="82296" cy="475488"/>
          </a:xfrm>
          <a:prstGeom prst="rect">
            <a:avLst/>
          </a:prstGeom>
          <a:solidFill>
            <a:srgbClr val="E8740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914400" y="5257800"/>
            <a:ext cx="10607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Los estados «Abierto», «Seguimiento» y «Pendiente» se usan sin criterios diferenciadores, y «durante la próxima semana» no fija fecha de compromiso para D-17.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589788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Fuente exclusiva: informe narrativo y Excel de seguimiento del Proyecto BAYO. No se han añadido causas, fechas, responsables ni conclusiones ajenas a dichas fuentes.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Proyecto BAYO · Informe de seguimiento 25/10/2026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55680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5A141667DB55541AE9BD05D8EEED319" ma:contentTypeVersion="10" ma:contentTypeDescription="Crear nuevo documento." ma:contentTypeScope="" ma:versionID="ebc80c0f73b964f45b3e9030a665a258">
  <xsd:schema xmlns:xsd="http://www.w3.org/2001/XMLSchema" xmlns:xs="http://www.w3.org/2001/XMLSchema" xmlns:p="http://schemas.microsoft.com/office/2006/metadata/properties" xmlns:ns2="d297e347-4daf-4140-bca2-62069c8f36f6" xmlns:ns3="477e2751-c0d9-469c-9ec2-39f305ecc0bb" targetNamespace="http://schemas.microsoft.com/office/2006/metadata/properties" ma:root="true" ma:fieldsID="6cbb88e483d9fc4a2a7b0ee233e11981" ns2:_="" ns3:_="">
    <xsd:import namespace="d297e347-4daf-4140-bca2-62069c8f36f6"/>
    <xsd:import namespace="477e2751-c0d9-469c-9ec2-39f305ecc0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7e347-4daf-4140-bca2-62069c8f36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f5eee2df-ca6c-4b8a-871b-03e703745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7e2751-c0d9-469c-9ec2-39f305ecc0b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ecd9080-abdc-4bfb-a7aa-bae0b3c3ed72}" ma:internalName="TaxCatchAll" ma:showField="CatchAllData" ma:web="477e2751-c0d9-469c-9ec2-39f305ecc0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97e347-4daf-4140-bca2-62069c8f36f6">
      <Terms xmlns="http://schemas.microsoft.com/office/infopath/2007/PartnerControls"/>
    </lcf76f155ced4ddcb4097134ff3c332f>
    <TaxCatchAll xmlns="477e2751-c0d9-469c-9ec2-39f305ecc0bb" xsi:nil="true"/>
  </documentManagement>
</p:properties>
</file>

<file path=customXml/itemProps1.xml><?xml version="1.0" encoding="utf-8"?>
<ds:datastoreItem xmlns:ds="http://schemas.openxmlformats.org/officeDocument/2006/customXml" ds:itemID="{9A1F5725-59FF-4E76-BFA5-69E0FF18123C}"/>
</file>

<file path=customXml/itemProps2.xml><?xml version="1.0" encoding="utf-8"?>
<ds:datastoreItem xmlns:ds="http://schemas.openxmlformats.org/officeDocument/2006/customXml" ds:itemID="{684E418C-7393-45EF-90F7-DA172E81F145}"/>
</file>

<file path=customXml/itemProps3.xml><?xml version="1.0" encoding="utf-8"?>
<ds:datastoreItem xmlns:ds="http://schemas.openxmlformats.org/officeDocument/2006/customXml" ds:itemID="{010A0044-BB01-435C-B835-EC00D5F22F91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993</Words>
  <Application>Microsoft Office PowerPoint</Application>
  <PresentationFormat>Panorámica</PresentationFormat>
  <Paragraphs>150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Segoe UI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Orlando Suárez Cámara</dc:creator>
  <cp:lastModifiedBy>Orlando Suárez Cámara</cp:lastModifiedBy>
  <cp:revision>1</cp:revision>
  <dcterms:created xsi:type="dcterms:W3CDTF">2026-10-01T00:04:40Z</dcterms:created>
  <dcterms:modified xsi:type="dcterms:W3CDTF">2026-10-01T00:07:58Z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0x010100D5A141667DB55541AE9BD05D8EEED319</vt:lpwstr>
  </property>
</Properties>
</file>